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72" r:id="rId3"/>
    <p:sldId id="257" r:id="rId4"/>
    <p:sldId id="274" r:id="rId5"/>
    <p:sldId id="275" r:id="rId6"/>
    <p:sldId id="273" r:id="rId7"/>
    <p:sldId id="285" r:id="rId8"/>
    <p:sldId id="265" r:id="rId9"/>
    <p:sldId id="304" r:id="rId10"/>
    <p:sldId id="305" r:id="rId11"/>
    <p:sldId id="286" r:id="rId12"/>
    <p:sldId id="303" r:id="rId13"/>
    <p:sldId id="259" r:id="rId14"/>
    <p:sldId id="268" r:id="rId15"/>
    <p:sldId id="260" r:id="rId16"/>
    <p:sldId id="270" r:id="rId17"/>
    <p:sldId id="310" r:id="rId18"/>
    <p:sldId id="261" r:id="rId19"/>
    <p:sldId id="262" r:id="rId20"/>
    <p:sldId id="263" r:id="rId21"/>
    <p:sldId id="264" r:id="rId22"/>
    <p:sldId id="296" r:id="rId23"/>
    <p:sldId id="297" r:id="rId24"/>
    <p:sldId id="267" r:id="rId25"/>
    <p:sldId id="293" r:id="rId26"/>
    <p:sldId id="276" r:id="rId27"/>
    <p:sldId id="307" r:id="rId28"/>
    <p:sldId id="30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131" autoAdjust="0"/>
  </p:normalViewPr>
  <p:slideViewPr>
    <p:cSldViewPr>
      <p:cViewPr varScale="1">
        <p:scale>
          <a:sx n="105" d="100"/>
          <a:sy n="105" d="100"/>
        </p:scale>
        <p:origin x="-179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4CDA5D-8189-4A66-8722-0A38A93E0E59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3A2AD5-1702-477F-9933-5D81769A07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74967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0A5D62-6C2A-4919-AED0-FACBB7CEBD7B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11FCF4-F5ED-43ED-A5BE-703B9A300C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334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11FCF4-F5ED-43ED-A5BE-703B9A300CF9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0839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slide" Target="slide13.xml"/><Relationship Id="rId7" Type="http://schemas.openxmlformats.org/officeDocument/2006/relationships/slide" Target="slide2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slide" Target="slide19.xml"/><Relationship Id="rId4" Type="http://schemas.openxmlformats.org/officeDocument/2006/relationships/slide" Target="slide15.xml"/><Relationship Id="rId9" Type="http://schemas.openxmlformats.org/officeDocument/2006/relationships/slide" Target="slide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bvbinfo.ru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slide" Target="slide1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fgosreestr.ru/oop/primernaia-rabochaia-programma-osnovnogo-obshchego-obrazovaniia-po-kursu-vneurochnoi-deiatelnosti-proforientatsiia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gosreestr.ru/oop/primernaia-rabochaia-programma-kursa-vneurochnoi-deiatelnosti-bilet-v-budushchee-osnovnoe-obshchee-i-srednee-obshchee-obrazovanie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horizons.bvbinfo.ru/page31481603.html" TargetMode="External"/><Relationship Id="rId7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slide" Target="slide12.xml"/><Relationship Id="rId4" Type="http://schemas.openxmlformats.org/officeDocument/2006/relationships/hyperlink" Target="https://bvb-kb.ru/?section=vneurochnaya-deyatelnost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storage.yandexcloud.net/bvbpublic/profminimum/metod_parents.pdf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36912"/>
            <a:ext cx="7772400" cy="1470025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Единая модель профориентационной работы в образовательных организациях </a:t>
            </a:r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ru-RU" sz="5400" dirty="0" err="1" smtClean="0">
                <a:solidFill>
                  <a:schemeClr val="tx2">
                    <a:lumMod val="75000"/>
                  </a:schemeClr>
                </a:solidFill>
              </a:rPr>
              <a:t>Профориентационный</a:t>
            </a:r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</a:rPr>
              <a:t> минимум)</a:t>
            </a:r>
            <a:endParaRPr lang="ru-RU" sz="5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45424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363272" cy="40004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Задачи </a:t>
            </a: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</a:rPr>
              <a:t>профминимума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по уровням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65668100"/>
              </p:ext>
            </p:extLst>
          </p:nvPr>
        </p:nvGraphicFramePr>
        <p:xfrm>
          <a:off x="251520" y="764703"/>
          <a:ext cx="8640960" cy="58875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6552728"/>
              </a:tblGrid>
              <a:tr h="208030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базовый 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организация первичной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профориентационной помощи;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развитие представлений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о современном разнообразии профессий и специальностей, 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информирование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о содержании деятельности востребованных на рынке труда специалистов;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развитие мотивации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обучающихся к профессиональному самоопределению;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диагностика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склонностей и интересов.</a:t>
                      </a:r>
                      <a:endParaRPr lang="ru-RU" sz="16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7222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основной 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построение системы 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содействия профессиональному самоопределению,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обогащение практиками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региональных моделей ПО,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выявление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исходного уровня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готовности 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 профессиональному самоопределению,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информирование обучающихся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о специфике рынка труда и системе профессионального образования,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формировани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е у обучающихся 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</a:rPr>
                        <a:t>профориентационных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 компетенций,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совершенствование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профессиональных компетенций специалистов, ответственных за ПО,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повышение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активности и ответственности родителей. 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033539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продвинутый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все задачи основного уровня,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организация взаимодействия 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 партнерами,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реализация программ 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профессиональной подготовки.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423597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52" y="188640"/>
            <a:ext cx="9324528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Организационные и методические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условия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6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5328" y="909488"/>
            <a:ext cx="9131336" cy="6370664"/>
          </a:xfrm>
        </p:spPr>
        <p:txBody>
          <a:bodyPr>
            <a:normAutofit fontScale="92500" lnSpcReduction="10000"/>
          </a:bodyPr>
          <a:lstStyle/>
          <a:p>
            <a:r>
              <a:rPr lang="ru-RU" sz="3000" dirty="0" smtClean="0"/>
              <a:t>Назначить </a:t>
            </a:r>
            <a:r>
              <a:rPr lang="ru-RU" sz="3000" b="1" dirty="0"/>
              <a:t>ответственного</a:t>
            </a:r>
            <a:r>
              <a:rPr lang="ru-RU" sz="3000" dirty="0"/>
              <a:t> за профориентацию, </a:t>
            </a:r>
            <a:r>
              <a:rPr lang="ru-RU" sz="3000" dirty="0" smtClean="0"/>
              <a:t>не ниже заместителя директора.</a:t>
            </a:r>
            <a:endParaRPr lang="ru-RU" sz="3000" dirty="0"/>
          </a:p>
          <a:p>
            <a:r>
              <a:rPr lang="ru-RU" sz="3000" b="1" dirty="0"/>
              <a:t>Выбрать специалистов</a:t>
            </a:r>
            <a:r>
              <a:rPr lang="ru-RU" sz="3000" dirty="0"/>
              <a:t>, включая педагогов-предметников, классных руководителей и педагогов-психологов, для организации </a:t>
            </a:r>
            <a:r>
              <a:rPr lang="ru-RU" sz="3000" dirty="0" smtClean="0"/>
              <a:t>ПР.</a:t>
            </a:r>
            <a:endParaRPr lang="ru-RU" sz="3000" dirty="0"/>
          </a:p>
          <a:p>
            <a:r>
              <a:rPr lang="ru-RU" sz="3000" b="1" dirty="0"/>
              <a:t>Обучить специалистов</a:t>
            </a:r>
            <a:r>
              <a:rPr lang="ru-RU" sz="3000" dirty="0"/>
              <a:t> методам проведения профориентационной </a:t>
            </a:r>
            <a:r>
              <a:rPr lang="ru-RU" sz="3000" dirty="0" smtClean="0"/>
              <a:t>деятельности.</a:t>
            </a:r>
            <a:endParaRPr lang="ru-RU" sz="3000" dirty="0"/>
          </a:p>
          <a:p>
            <a:r>
              <a:rPr lang="ru-RU" sz="3000" b="1" dirty="0"/>
              <a:t>Сформировать учебные группы</a:t>
            </a:r>
            <a:r>
              <a:rPr lang="ru-RU" sz="3000" dirty="0"/>
              <a:t>, определить количество участников из 6-11 классов и разработать план </a:t>
            </a:r>
            <a:r>
              <a:rPr lang="ru-RU" sz="3000" dirty="0" smtClean="0"/>
              <a:t>ПР.</a:t>
            </a:r>
          </a:p>
          <a:p>
            <a:r>
              <a:rPr lang="ru-RU" sz="3000" dirty="0" smtClean="0"/>
              <a:t>Организовать </a:t>
            </a:r>
            <a:r>
              <a:rPr lang="ru-RU" sz="3000" b="1" dirty="0" smtClean="0"/>
              <a:t>использование </a:t>
            </a:r>
            <a:r>
              <a:rPr lang="ru-RU" sz="3000" b="1" dirty="0"/>
              <a:t>специализированной </a:t>
            </a:r>
            <a:r>
              <a:rPr lang="ru-RU" sz="3000" b="1" dirty="0" smtClean="0"/>
              <a:t>платформы проекта «Билет в будущее» </a:t>
            </a:r>
            <a:r>
              <a:rPr lang="ru-RU" sz="3000" dirty="0"/>
              <a:t>для </a:t>
            </a:r>
            <a:r>
              <a:rPr lang="ru-RU" sz="3000" dirty="0" smtClean="0"/>
              <a:t>ПР.</a:t>
            </a:r>
            <a:endParaRPr lang="ru-RU" sz="3000" dirty="0"/>
          </a:p>
          <a:p>
            <a:r>
              <a:rPr lang="ru-RU" sz="3000" dirty="0" smtClean="0"/>
              <a:t>Организовать</a:t>
            </a:r>
            <a:r>
              <a:rPr lang="ru-RU" sz="3000" b="1" dirty="0" smtClean="0"/>
              <a:t> информирование </a:t>
            </a:r>
            <a:r>
              <a:rPr lang="ru-RU" sz="3000" b="1" dirty="0"/>
              <a:t>обучающихся и их родителей </a:t>
            </a:r>
            <a:r>
              <a:rPr lang="ru-RU" sz="3000" dirty="0"/>
              <a:t>о возможностях </a:t>
            </a:r>
            <a:r>
              <a:rPr lang="ru-RU" sz="3000" dirty="0" smtClean="0"/>
              <a:t>платформы.</a:t>
            </a:r>
            <a:endParaRPr lang="ru-RU" sz="3000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086295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07392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tx2">
                    <a:lumMod val="75000"/>
                  </a:schemeClr>
                </a:solidFill>
              </a:rPr>
              <a:t>Ключевые 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направления </a:t>
            </a:r>
            <a:r>
              <a:rPr lang="ru-RU" sz="4000" b="1" dirty="0" err="1" smtClean="0">
                <a:solidFill>
                  <a:schemeClr val="tx2">
                    <a:lumMod val="75000"/>
                  </a:schemeClr>
                </a:solidFill>
              </a:rPr>
              <a:t>профминимума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dirty="0"/>
          </a:p>
        </p:txBody>
      </p:sp>
      <p:sp>
        <p:nvSpPr>
          <p:cNvPr id="7" name="Прямоугольник 6">
            <a:hlinkClick r:id="rId3" action="ppaction://hlinksldjump"/>
          </p:cNvPr>
          <p:cNvSpPr/>
          <p:nvPr/>
        </p:nvSpPr>
        <p:spPr>
          <a:xfrm>
            <a:off x="179512" y="764704"/>
            <a:ext cx="4176464" cy="6842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Урочная деятельность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>
            <a:hlinkClick r:id="rId4" action="ppaction://hlinksldjump"/>
          </p:cNvPr>
          <p:cNvSpPr/>
          <p:nvPr/>
        </p:nvSpPr>
        <p:spPr>
          <a:xfrm>
            <a:off x="593410" y="1565825"/>
            <a:ext cx="4482646" cy="6700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2.</a:t>
            </a:r>
            <a:r>
              <a:rPr lang="ru-RU" dirty="0" smtClean="0"/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Внеурочная</a:t>
            </a: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деятельность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11" name="Прямоугольник 10">
            <a:hlinkClick r:id="rId5" action="ppaction://hlinksldjump"/>
          </p:cNvPr>
          <p:cNvSpPr/>
          <p:nvPr/>
        </p:nvSpPr>
        <p:spPr>
          <a:xfrm>
            <a:off x="1907704" y="3159058"/>
            <a:ext cx="4536504" cy="70589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4.</a:t>
            </a:r>
            <a:r>
              <a:rPr lang="ru-RU" dirty="0" smtClean="0"/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Дополнительное</a:t>
            </a: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образование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>
            <a:hlinkClick r:id="rId6" action="ppaction://hlinksldjump"/>
          </p:cNvPr>
          <p:cNvSpPr/>
          <p:nvPr/>
        </p:nvSpPr>
        <p:spPr>
          <a:xfrm>
            <a:off x="1183282" y="2352766"/>
            <a:ext cx="4540846" cy="67572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3. </a:t>
            </a:r>
            <a:r>
              <a:rPr lang="ru-RU" sz="2400" b="1" dirty="0" smtClean="0">
                <a:solidFill>
                  <a:schemeClr val="tx1"/>
                </a:solidFill>
              </a:rPr>
              <a:t>Практико-ориентированный модуль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>
            <a:hlinkClick r:id="rId7" action="ppaction://hlinksldjump"/>
          </p:cNvPr>
          <p:cNvSpPr/>
          <p:nvPr/>
        </p:nvSpPr>
        <p:spPr>
          <a:xfrm>
            <a:off x="2555776" y="4010159"/>
            <a:ext cx="4608512" cy="70969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5. </a:t>
            </a:r>
            <a:r>
              <a:rPr lang="ru-RU" sz="2400" b="1" dirty="0" smtClean="0">
                <a:solidFill>
                  <a:schemeClr val="tx1"/>
                </a:solidFill>
              </a:rPr>
              <a:t>Профессиональное</a:t>
            </a: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обучение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>
            <a:hlinkClick r:id="rId8" action="ppaction://hlinksldjump"/>
          </p:cNvPr>
          <p:cNvSpPr/>
          <p:nvPr/>
        </p:nvSpPr>
        <p:spPr>
          <a:xfrm>
            <a:off x="3347864" y="4865064"/>
            <a:ext cx="4608512" cy="7241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6. </a:t>
            </a:r>
            <a:r>
              <a:rPr lang="ru-RU" sz="2400" b="1" dirty="0" smtClean="0">
                <a:solidFill>
                  <a:schemeClr val="tx1"/>
                </a:solidFill>
              </a:rPr>
              <a:t>Взаимодействие с родителями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>
            <a:hlinkClick r:id="rId9" action="ppaction://hlinksldjump"/>
          </p:cNvPr>
          <p:cNvSpPr/>
          <p:nvPr/>
        </p:nvSpPr>
        <p:spPr>
          <a:xfrm>
            <a:off x="827584" y="5892887"/>
            <a:ext cx="7726020" cy="61875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7.</a:t>
            </a:r>
            <a:r>
              <a:rPr lang="ru-RU" dirty="0" smtClean="0"/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Профильные предпрофессиональные классы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30430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51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1. УРОЧНАЯ ДЕЯТЕЛЬНОСТЬ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651304" cy="352839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Не </a:t>
            </a:r>
            <a:r>
              <a:rPr lang="ru-RU" dirty="0"/>
              <a:t>предполагает проведение </a:t>
            </a:r>
            <a:r>
              <a:rPr lang="ru-RU" b="1" dirty="0"/>
              <a:t>дополнительных уроков</a:t>
            </a:r>
            <a:r>
              <a:rPr lang="ru-RU" dirty="0"/>
              <a:t>, проводится в рамках учебного плана</a:t>
            </a:r>
            <a:r>
              <a:rPr lang="ru-RU" dirty="0" smtClean="0"/>
              <a:t>.</a:t>
            </a:r>
          </a:p>
          <a:p>
            <a:endParaRPr lang="en-US" dirty="0" smtClean="0"/>
          </a:p>
          <a:p>
            <a:r>
              <a:rPr lang="ru-RU" dirty="0" smtClean="0"/>
              <a:t>100 </a:t>
            </a:r>
            <a:r>
              <a:rPr lang="ru-RU" dirty="0"/>
              <a:t>тыс. часов дополнительных материалов к учебным предметам (физика, химия, математика, технология), разработанных Фондом гуманитарных проектов, с целью профессионального окрашивания уроков;</a:t>
            </a:r>
          </a:p>
          <a:p>
            <a:pPr marL="0" indent="0" algn="ctr">
              <a:buNone/>
            </a:pPr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://bvbinfo.ru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pPr marL="0" indent="0" algn="r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674739"/>
            <a:ext cx="3002600" cy="2002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5" y="4369987"/>
            <a:ext cx="3604417" cy="24005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460432" y="6309320"/>
            <a:ext cx="442392" cy="36765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45459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3977" y="476672"/>
            <a:ext cx="2962672" cy="792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6-7 классы 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268760"/>
            <a:ext cx="3419475" cy="4125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5724128" y="476672"/>
            <a:ext cx="2962672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8-11 классы 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8" name="image67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24128" y="1420511"/>
            <a:ext cx="3115310" cy="31572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" y="5545992"/>
            <a:ext cx="4626966" cy="1312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Управляющая кнопка: возврат 8">
            <a:hlinkClick r:id="rId7" action="ppaction://hlinksldjump" highlightClick="1"/>
          </p:cNvPr>
          <p:cNvSpPr/>
          <p:nvPr/>
        </p:nvSpPr>
        <p:spPr>
          <a:xfrm>
            <a:off x="8434772" y="6326880"/>
            <a:ext cx="504056" cy="404664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83691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2. ВНЕУРОЧНАЯ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ДЕЯТЕЛЬНОСТЬ</a:t>
            </a: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3"/>
            <a:ext cx="8458201" cy="5904655"/>
          </a:xfrm>
        </p:spPr>
        <p:txBody>
          <a:bodyPr>
            <a:noAutofit/>
          </a:bodyPr>
          <a:lstStyle/>
          <a:p>
            <a:pPr algn="r"/>
            <a:r>
              <a:rPr lang="ru-RU" sz="2800" dirty="0"/>
              <a:t>занятия, содержащие </a:t>
            </a:r>
            <a:r>
              <a:rPr lang="ru-RU" sz="2800" dirty="0" err="1"/>
              <a:t>профориентационные</a:t>
            </a:r>
            <a:r>
              <a:rPr lang="ru-RU" sz="2800" dirty="0"/>
              <a:t> </a:t>
            </a:r>
            <a:r>
              <a:rPr lang="ru-RU" sz="2800" dirty="0" smtClean="0"/>
              <a:t>диагностики;</a:t>
            </a:r>
          </a:p>
          <a:p>
            <a:pPr algn="r"/>
            <a:r>
              <a:rPr lang="ru-RU" sz="2800" dirty="0" smtClean="0"/>
              <a:t> </a:t>
            </a:r>
            <a:r>
              <a:rPr lang="ru-RU" sz="2800" dirty="0" err="1" smtClean="0"/>
              <a:t>профориентационные</a:t>
            </a:r>
            <a:r>
              <a:rPr lang="ru-RU" sz="2800" dirty="0" smtClean="0"/>
              <a:t> </a:t>
            </a:r>
            <a:r>
              <a:rPr lang="ru-RU" sz="2800" dirty="0"/>
              <a:t>уроки; </a:t>
            </a:r>
            <a:endParaRPr lang="ru-RU" sz="2800" dirty="0" smtClean="0"/>
          </a:p>
          <a:p>
            <a:pPr algn="r"/>
            <a:r>
              <a:rPr lang="ru-RU" sz="2800" dirty="0" smtClean="0"/>
              <a:t>занятия</a:t>
            </a:r>
            <a:r>
              <a:rPr lang="ru-RU" sz="2800" dirty="0"/>
              <a:t>, посвященные изучению</a:t>
            </a:r>
          </a:p>
          <a:p>
            <a:pPr marL="0" indent="0" algn="r">
              <a:buNone/>
            </a:pPr>
            <a:r>
              <a:rPr lang="ru-RU" sz="2800" dirty="0"/>
              <a:t>отраслей экономики; </a:t>
            </a:r>
            <a:endParaRPr lang="ru-RU" sz="2800" dirty="0" smtClean="0"/>
          </a:p>
          <a:p>
            <a:pPr algn="r"/>
            <a:r>
              <a:rPr lang="ru-RU" sz="2800" dirty="0" smtClean="0"/>
              <a:t>рефлексивные </a:t>
            </a:r>
            <a:r>
              <a:rPr lang="ru-RU" sz="2800" dirty="0"/>
              <a:t>занятия</a:t>
            </a:r>
            <a:r>
              <a:rPr lang="ru-RU" sz="2800" dirty="0" smtClean="0"/>
              <a:t>,</a:t>
            </a:r>
          </a:p>
          <a:p>
            <a:pPr algn="r"/>
            <a:r>
              <a:rPr lang="ru-RU" sz="2800" dirty="0" smtClean="0"/>
              <a:t> </a:t>
            </a:r>
            <a:r>
              <a:rPr lang="ru-RU" sz="2800" dirty="0"/>
              <a:t>моделирующие онлайн-</a:t>
            </a:r>
            <a:r>
              <a:rPr lang="ru-RU" sz="2800" dirty="0" err="1"/>
              <a:t>профпробы</a:t>
            </a:r>
            <a:r>
              <a:rPr lang="ru-RU" sz="2800" dirty="0"/>
              <a:t> в</a:t>
            </a:r>
          </a:p>
          <a:p>
            <a:pPr marL="0" indent="0" algn="r">
              <a:buNone/>
            </a:pPr>
            <a:r>
              <a:rPr lang="ru-RU" sz="2800" dirty="0"/>
              <a:t>КИК «Конструктор будущего</a:t>
            </a:r>
            <a:r>
              <a:rPr lang="ru-RU" sz="2800" dirty="0" smtClean="0"/>
              <a:t>»;</a:t>
            </a:r>
          </a:p>
          <a:p>
            <a:pPr algn="r"/>
            <a:r>
              <a:rPr lang="ru-RU" sz="2800" dirty="0" smtClean="0"/>
              <a:t>конкурсы </a:t>
            </a:r>
            <a:r>
              <a:rPr lang="ru-RU" sz="2800" dirty="0"/>
              <a:t>профориентационной направленности (в </a:t>
            </a:r>
            <a:r>
              <a:rPr lang="ru-RU" sz="2800" dirty="0" err="1"/>
              <a:t>т.ч</a:t>
            </a:r>
            <a:r>
              <a:rPr lang="ru-RU" sz="2800" dirty="0"/>
              <a:t>. чемпионаты «</a:t>
            </a:r>
            <a:r>
              <a:rPr lang="ru-RU" sz="2800" dirty="0" err="1"/>
              <a:t>Абилимпикс</a:t>
            </a:r>
            <a:r>
              <a:rPr lang="ru-RU" sz="2800" dirty="0"/>
              <a:t>», «Профессионалы</a:t>
            </a:r>
            <a:r>
              <a:rPr lang="ru-RU" sz="2800" dirty="0" smtClean="0"/>
              <a:t>»);</a:t>
            </a:r>
          </a:p>
          <a:p>
            <a:pPr algn="r"/>
            <a:r>
              <a:rPr lang="ru-RU" sz="2800" dirty="0" smtClean="0"/>
              <a:t> </a:t>
            </a:r>
            <a:r>
              <a:rPr lang="ru-RU" sz="2800" dirty="0"/>
              <a:t>уроки «Шоу профессий</a:t>
            </a:r>
            <a:r>
              <a:rPr lang="ru-RU" sz="2800" dirty="0" smtClean="0"/>
              <a:t>» (</a:t>
            </a:r>
            <a:r>
              <a:rPr lang="ru-RU" sz="2800" dirty="0" err="1" smtClean="0"/>
              <a:t>Проектория</a:t>
            </a:r>
            <a:r>
              <a:rPr lang="ru-RU" sz="2800" dirty="0" smtClean="0"/>
              <a:t>»).</a:t>
            </a:r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543" y="1772816"/>
            <a:ext cx="2251192" cy="1877393"/>
          </a:xfrm>
          <a:prstGeom prst="rect">
            <a:avLst/>
          </a:prstGeom>
        </p:spPr>
      </p:pic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246271" y="6068950"/>
            <a:ext cx="509305" cy="59016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39648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336704"/>
          </a:xfrm>
        </p:spPr>
        <p:txBody>
          <a:bodyPr>
            <a:noAutofit/>
          </a:bodyPr>
          <a:lstStyle/>
          <a:p>
            <a:pPr algn="r"/>
            <a:r>
              <a:rPr lang="ru-RU" sz="2800" dirty="0" smtClean="0"/>
              <a:t>Примерная рабочая программа курса внеурочной деятельности «Профориентация», разработанная ИСРО РАО</a:t>
            </a:r>
            <a:endParaRPr lang="en-US" sz="2800" dirty="0" smtClean="0"/>
          </a:p>
          <a:p>
            <a:pPr marL="0" indent="0" algn="r">
              <a:buNone/>
            </a:pPr>
            <a:r>
              <a:rPr lang="en-US" sz="2800" dirty="0" smtClean="0">
                <a:hlinkClick r:id="rId3"/>
              </a:rPr>
              <a:t>https</a:t>
            </a:r>
            <a:r>
              <a:rPr lang="en-US" sz="2800" dirty="0">
                <a:hlinkClick r:id="rId3"/>
              </a:rPr>
              <a:t>://</a:t>
            </a:r>
            <a:r>
              <a:rPr lang="en-US" sz="2800" dirty="0" smtClean="0">
                <a:hlinkClick r:id="rId3"/>
              </a:rPr>
              <a:t>fgosreestr.ru/oop/primernaia-rabochaia-programma-osnovnogo-obshchego-obrazovaniia-po-kursu-vneurochnoi-deiatelnosti-proforientatsiia</a:t>
            </a:r>
            <a:endParaRPr lang="ru-RU" sz="2800" dirty="0" smtClean="0"/>
          </a:p>
          <a:p>
            <a:pPr algn="r"/>
            <a:r>
              <a:rPr lang="ru-RU" sz="2800" dirty="0" smtClean="0"/>
              <a:t>Примерная рабочая программа курса внеурочной деятельности «Билет в будущее», разработанная Фондом гуманитарных проектов.</a:t>
            </a:r>
          </a:p>
          <a:p>
            <a:pPr algn="r"/>
            <a:r>
              <a:rPr lang="en-US" sz="2800" dirty="0">
                <a:hlinkClick r:id="rId4"/>
              </a:rPr>
              <a:t>https://</a:t>
            </a:r>
            <a:r>
              <a:rPr lang="en-US" sz="2800" dirty="0" smtClean="0">
                <a:hlinkClick r:id="rId4"/>
              </a:rPr>
              <a:t>fgosreestr.ru/oop/primernaia-rabochaia-programma-kursa-vneurochnoi-deiatelnosti-bilet-v-budushchee-osnovnoe-obshchee-i-srednee-obshchee-obrazovanie</a:t>
            </a:r>
            <a:endParaRPr lang="en-US" sz="2800" dirty="0" smtClean="0"/>
          </a:p>
          <a:p>
            <a:pPr algn="r"/>
            <a:endParaRPr lang="ru-RU" sz="2800" dirty="0" smtClean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246271" y="6068950"/>
            <a:ext cx="509305" cy="59016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44188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6632"/>
            <a:ext cx="8640960" cy="6552728"/>
          </a:xfrm>
        </p:spPr>
        <p:txBody>
          <a:bodyPr>
            <a:noAutofit/>
          </a:bodyPr>
          <a:lstStyle/>
          <a:p>
            <a:r>
              <a:rPr lang="ru-RU" sz="2800" dirty="0" err="1" smtClean="0"/>
              <a:t>Профориентационные</a:t>
            </a:r>
            <a:r>
              <a:rPr lang="ru-RU" sz="2800" dirty="0"/>
              <a:t> </a:t>
            </a:r>
            <a:r>
              <a:rPr lang="ru-RU" sz="2800" dirty="0" smtClean="0"/>
              <a:t>занятия </a:t>
            </a:r>
            <a:r>
              <a:rPr lang="ru-RU" sz="2800" b="1" dirty="0" smtClean="0"/>
              <a:t>«Россия- мои горизонты»</a:t>
            </a:r>
            <a:r>
              <a:rPr lang="ru-RU" sz="2800" dirty="0" smtClean="0"/>
              <a:t> - курс 34 часа.</a:t>
            </a:r>
          </a:p>
          <a:p>
            <a:pPr marL="0" indent="0">
              <a:buNone/>
            </a:pPr>
            <a:r>
              <a:rPr lang="ru-RU" sz="2800" dirty="0"/>
              <a:t> </a:t>
            </a:r>
            <a:r>
              <a:rPr lang="ru-RU" sz="2800" dirty="0" smtClean="0"/>
              <a:t>   </a:t>
            </a:r>
            <a:r>
              <a:rPr lang="ru-RU" sz="2400" dirty="0" smtClean="0"/>
              <a:t>Проводятся по четвергам еженедельно для обучающихся 6-11 классов. Методические материалы для проведения занятий: </a:t>
            </a:r>
            <a:r>
              <a:rPr lang="ru-RU" sz="2000" dirty="0" smtClean="0">
                <a:hlinkClick r:id="rId3"/>
              </a:rPr>
              <a:t>https</a:t>
            </a:r>
            <a:r>
              <a:rPr lang="ru-RU" sz="2000" dirty="0">
                <a:hlinkClick r:id="rId3"/>
              </a:rPr>
              <a:t>://</a:t>
            </a:r>
            <a:r>
              <a:rPr lang="ru-RU" sz="2000" dirty="0" smtClean="0">
                <a:hlinkClick r:id="rId3"/>
              </a:rPr>
              <a:t>horizons.bvbinfo.ru/page31481603.html</a:t>
            </a:r>
            <a:endParaRPr lang="ru-RU" sz="2000" dirty="0" smtClean="0"/>
          </a:p>
          <a:p>
            <a:pPr marL="0" indent="0">
              <a:buNone/>
            </a:pPr>
            <a:r>
              <a:rPr lang="en-US" sz="2000" dirty="0">
                <a:hlinkClick r:id="rId4"/>
              </a:rPr>
              <a:t>https://bvb-kb.ru/?</a:t>
            </a:r>
            <a:r>
              <a:rPr lang="en-US" sz="2000" dirty="0" smtClean="0">
                <a:hlinkClick r:id="rId4"/>
              </a:rPr>
              <a:t>section=vneurochnaya-deyatelnost</a:t>
            </a:r>
            <a:endParaRPr lang="ru-RU" sz="2000" dirty="0" smtClean="0"/>
          </a:p>
          <a:p>
            <a:pPr marL="0" indent="0" algn="r">
              <a:buNone/>
            </a:pPr>
            <a:r>
              <a:rPr lang="ru-RU" sz="2800" dirty="0" smtClean="0"/>
              <a:t> </a:t>
            </a:r>
            <a:endParaRPr lang="en-US" sz="2800" dirty="0" smtClean="0"/>
          </a:p>
        </p:txBody>
      </p:sp>
      <p:sp>
        <p:nvSpPr>
          <p:cNvPr id="8" name="Управляющая кнопка: возврат 7">
            <a:hlinkClick r:id="rId5" action="ppaction://hlinksldjump" highlightClick="1"/>
          </p:cNvPr>
          <p:cNvSpPr/>
          <p:nvPr/>
        </p:nvSpPr>
        <p:spPr>
          <a:xfrm>
            <a:off x="8513676" y="6191326"/>
            <a:ext cx="504056" cy="404664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325" t="10800" r="3538" b="15000"/>
          <a:stretch/>
        </p:blipFill>
        <p:spPr>
          <a:xfrm>
            <a:off x="126268" y="2850392"/>
            <a:ext cx="7142737" cy="3235599"/>
          </a:xfrm>
          <a:prstGeom prst="rect">
            <a:avLst/>
          </a:prstGeom>
          <a:ln w="635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325" t="12200" r="3538" b="5201"/>
          <a:stretch/>
        </p:blipFill>
        <p:spPr>
          <a:xfrm>
            <a:off x="877533" y="2997491"/>
            <a:ext cx="6696744" cy="3376991"/>
          </a:xfrm>
          <a:prstGeom prst="rect">
            <a:avLst/>
          </a:prstGeom>
          <a:ln w="635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500" t="13601" r="15350" b="5200"/>
          <a:stretch/>
        </p:blipFill>
        <p:spPr>
          <a:xfrm>
            <a:off x="2111100" y="3305733"/>
            <a:ext cx="5714697" cy="3290257"/>
          </a:xfrm>
          <a:prstGeom prst="rect">
            <a:avLst/>
          </a:prstGeom>
          <a:ln w="63500">
            <a:solidFill>
              <a:schemeClr val="tx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="" xmlns:p14="http://schemas.microsoft.com/office/powerpoint/2010/main" val="37433132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476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3.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Практико-ориентированный модуль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3548" y="1412270"/>
            <a:ext cx="8433855" cy="544573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 smtClean="0"/>
              <a:t>мероприятия </a:t>
            </a:r>
            <a:r>
              <a:rPr lang="ru-RU" dirty="0"/>
              <a:t>по профессиональному выбору</a:t>
            </a:r>
            <a:r>
              <a:rPr lang="ru-RU" dirty="0" smtClean="0"/>
              <a:t>,</a:t>
            </a:r>
          </a:p>
          <a:p>
            <a:pPr algn="r"/>
            <a:r>
              <a:rPr lang="ru-RU" dirty="0" smtClean="0"/>
              <a:t> экскурсии на </a:t>
            </a:r>
            <a:r>
              <a:rPr lang="ru-RU" dirty="0"/>
              <a:t>производство, </a:t>
            </a:r>
            <a:endParaRPr lang="ru-RU" dirty="0" smtClean="0"/>
          </a:p>
          <a:p>
            <a:pPr algn="r"/>
            <a:r>
              <a:rPr lang="ru-RU" dirty="0" smtClean="0"/>
              <a:t>Экскурсии и посещение </a:t>
            </a:r>
            <a:r>
              <a:rPr lang="ru-RU" dirty="0"/>
              <a:t>образовательных организаций ВО </a:t>
            </a:r>
            <a:r>
              <a:rPr lang="ru-RU" dirty="0" smtClean="0"/>
              <a:t>и ПОО, </a:t>
            </a:r>
          </a:p>
          <a:p>
            <a:pPr algn="r"/>
            <a:r>
              <a:rPr lang="ru-RU" dirty="0" smtClean="0"/>
              <a:t>профессиональные пробы, </a:t>
            </a:r>
          </a:p>
          <a:p>
            <a:pPr algn="r"/>
            <a:r>
              <a:rPr lang="ru-RU" dirty="0" smtClean="0"/>
              <a:t>Посещение образовательных выставок, ярмарок </a:t>
            </a:r>
            <a:r>
              <a:rPr lang="ru-RU" dirty="0"/>
              <a:t>профессий, </a:t>
            </a:r>
            <a:r>
              <a:rPr lang="ru-RU" dirty="0" smtClean="0"/>
              <a:t>дней </a:t>
            </a:r>
            <a:r>
              <a:rPr lang="ru-RU" dirty="0"/>
              <a:t>открытых дверей </a:t>
            </a:r>
            <a:r>
              <a:rPr lang="ru-RU" dirty="0" smtClean="0"/>
              <a:t>в образовательных </a:t>
            </a:r>
            <a:r>
              <a:rPr lang="ru-RU" dirty="0"/>
              <a:t>организациях ВО и </a:t>
            </a:r>
            <a:r>
              <a:rPr lang="ru-RU" dirty="0" smtClean="0"/>
              <a:t>ПОО;</a:t>
            </a:r>
            <a:endParaRPr lang="ru-RU" dirty="0"/>
          </a:p>
          <a:p>
            <a:pPr algn="r"/>
            <a:r>
              <a:rPr lang="ru-RU" dirty="0" smtClean="0"/>
              <a:t>открытые уроки </a:t>
            </a:r>
            <a:r>
              <a:rPr lang="ru-RU" dirty="0"/>
              <a:t>на базе колледжей, </a:t>
            </a:r>
            <a:r>
              <a:rPr lang="ru-RU" dirty="0" smtClean="0"/>
              <a:t>мастер-классы,</a:t>
            </a:r>
            <a:endParaRPr lang="ru-RU" dirty="0"/>
          </a:p>
          <a:p>
            <a:pPr algn="r"/>
            <a:r>
              <a:rPr lang="ru-RU" dirty="0" smtClean="0"/>
              <a:t>проектная </a:t>
            </a:r>
            <a:r>
              <a:rPr lang="ru-RU" dirty="0"/>
              <a:t>деятельность обучающихся и др.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-656909" y="5300198"/>
            <a:ext cx="9594312" cy="17728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2600" dirty="0"/>
          </a:p>
        </p:txBody>
      </p:sp>
      <p:sp>
        <p:nvSpPr>
          <p:cNvPr id="8" name="Управляющая кнопка: возврат 7">
            <a:hlinkClick r:id="rId3" action="ppaction://hlinksldjump" highlightClick="1"/>
          </p:cNvPr>
          <p:cNvSpPr/>
          <p:nvPr/>
        </p:nvSpPr>
        <p:spPr>
          <a:xfrm>
            <a:off x="531692" y="6054440"/>
            <a:ext cx="504056" cy="50405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365606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4.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ДОПОЛНИТЕЛЬНОЕ ОБРАЗОВАНИЕ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4520" y="1268760"/>
            <a:ext cx="6995120" cy="2304256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dirty="0" smtClean="0"/>
              <a:t>посещение </a:t>
            </a:r>
            <a:r>
              <a:rPr lang="ru-RU" dirty="0"/>
              <a:t>занятий с учетом склонностей и образовательных </a:t>
            </a:r>
            <a:r>
              <a:rPr lang="ru-RU" dirty="0" smtClean="0"/>
              <a:t>потребностей</a:t>
            </a:r>
            <a:endParaRPr lang="ru-RU" dirty="0"/>
          </a:p>
          <a:p>
            <a:pPr algn="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98433"/>
            <a:ext cx="5292080" cy="3899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Управляющая кнопка: возврат 7">
            <a:hlinkClick r:id="rId4" action="ppaction://hlinksldjump" highlightClick="1"/>
          </p:cNvPr>
          <p:cNvSpPr/>
          <p:nvPr/>
        </p:nvSpPr>
        <p:spPr>
          <a:xfrm>
            <a:off x="8028384" y="5877272"/>
            <a:ext cx="504056" cy="50405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91364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992032"/>
            <a:ext cx="8640960" cy="384502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dirty="0"/>
              <a:t>это комплекс мероприятий по подготовке обучающихся к профессиональному самоопределению в соответствии с личным набором качеств, интересов, способностей, состояния здоровья и потребностей развития общества, имеющая комплексный подход в образовательной, воспитательной и иных видах деятельности.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008"/>
            <a:ext cx="9144000" cy="27089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979385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5. ПРОФОБУЧЕНИЕ</a:t>
            </a: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99216"/>
            <a:ext cx="8363272" cy="3283486"/>
          </a:xfrm>
        </p:spPr>
        <p:txBody>
          <a:bodyPr>
            <a:normAutofit fontScale="77500" lnSpcReduction="20000"/>
          </a:bodyPr>
          <a:lstStyle/>
          <a:p>
            <a:pPr marL="0" indent="0" algn="r">
              <a:buNone/>
            </a:pPr>
            <a:endParaRPr lang="ru-RU" sz="3600" dirty="0" smtClean="0"/>
          </a:p>
          <a:p>
            <a:r>
              <a:rPr lang="ru-RU" sz="3600" dirty="0" smtClean="0"/>
              <a:t>обучение на курсах по основам профессиональной подготовка в рамках проекта «Введение в профессию» </a:t>
            </a:r>
            <a:r>
              <a:rPr lang="ru-RU" sz="3600" dirty="0" err="1" smtClean="0"/>
              <a:t>совместнос</a:t>
            </a:r>
            <a:r>
              <a:rPr lang="ru-RU" sz="3600" dirty="0" smtClean="0"/>
              <a:t> АПТ, ЦЗН г.Азнакаево.</a:t>
            </a:r>
          </a:p>
          <a:p>
            <a:r>
              <a:rPr lang="ru-RU" sz="3600" dirty="0" smtClean="0"/>
              <a:t>Обучение учащихся 9 классов на курсах проекта ЦПК- </a:t>
            </a:r>
            <a:r>
              <a:rPr lang="ru-RU" sz="3600" dirty="0" err="1" smtClean="0"/>
              <a:t>Татнефть</a:t>
            </a:r>
            <a:r>
              <a:rPr lang="ru-RU" sz="3600" dirty="0" smtClean="0"/>
              <a:t> «Рабочая профессия со школьной скамьи»</a:t>
            </a:r>
            <a:endParaRPr lang="ru-RU" sz="3600" dirty="0"/>
          </a:p>
          <a:p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437112"/>
            <a:ext cx="4355976" cy="21768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911622"/>
            <a:ext cx="4067944" cy="2713319"/>
          </a:xfrm>
          <a:prstGeom prst="rect">
            <a:avLst/>
          </a:prstGeom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237600" y="3723616"/>
            <a:ext cx="651456" cy="56225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5115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906" y="620688"/>
            <a:ext cx="8850188" cy="381642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ru-RU" sz="4700" dirty="0" smtClean="0"/>
          </a:p>
          <a:p>
            <a:r>
              <a:rPr lang="ru-RU" sz="3300" dirty="0" smtClean="0"/>
              <a:t>Проведение </a:t>
            </a:r>
            <a:r>
              <a:rPr lang="ru-RU" sz="3300" b="1" dirty="0"/>
              <a:t>не менее двух </a:t>
            </a:r>
            <a:r>
              <a:rPr lang="ru-RU" sz="3300" dirty="0" smtClean="0"/>
              <a:t>родительских</a:t>
            </a:r>
            <a:r>
              <a:rPr lang="ru-RU" sz="3300" b="1" dirty="0" smtClean="0"/>
              <a:t> </a:t>
            </a:r>
            <a:r>
              <a:rPr lang="ru-RU" sz="3300" dirty="0" smtClean="0"/>
              <a:t>собраний в год профориентационной направленности.</a:t>
            </a:r>
          </a:p>
          <a:p>
            <a:r>
              <a:rPr lang="ru-RU" sz="3300" dirty="0" smtClean="0"/>
              <a:t>Участие </a:t>
            </a:r>
            <a:r>
              <a:rPr lang="ru-RU" sz="3300" dirty="0"/>
              <a:t>во </a:t>
            </a:r>
            <a:r>
              <a:rPr lang="ru-RU" sz="3300" b="1" dirty="0"/>
              <a:t>Всероссийском родительском</a:t>
            </a:r>
            <a:r>
              <a:rPr lang="en-US" sz="3300" b="1" dirty="0"/>
              <a:t> </a:t>
            </a:r>
            <a:r>
              <a:rPr lang="ru-RU" sz="3300" dirty="0"/>
              <a:t>собрании</a:t>
            </a:r>
          </a:p>
          <a:p>
            <a:pPr marL="354013" indent="0">
              <a:buNone/>
            </a:pPr>
            <a:endParaRPr lang="ru-RU" sz="2600" i="1" dirty="0" smtClean="0"/>
          </a:p>
          <a:p>
            <a:pPr marL="354013" indent="0">
              <a:buNone/>
            </a:pPr>
            <a:r>
              <a:rPr lang="ru-RU" sz="2600" i="1" dirty="0" smtClean="0"/>
              <a:t>(Письмо </a:t>
            </a:r>
            <a:r>
              <a:rPr lang="ru-RU" sz="2600" i="1" dirty="0" err="1" smtClean="0"/>
              <a:t>МОиМП</a:t>
            </a:r>
            <a:r>
              <a:rPr lang="ru-RU" sz="2600" i="1" dirty="0" smtClean="0"/>
              <a:t> от 23.08.2023 № МОиМП-9914-02-07 «О </a:t>
            </a:r>
            <a:r>
              <a:rPr lang="ru-RU" sz="2600" i="1" dirty="0"/>
              <a:t>рекомендациях </a:t>
            </a:r>
            <a:r>
              <a:rPr lang="ru-RU" sz="2600" i="1" dirty="0" err="1"/>
              <a:t>Минпросвещения</a:t>
            </a:r>
            <a:r>
              <a:rPr lang="ru-RU" sz="2600" i="1" dirty="0"/>
              <a:t> России по взаимодействию с родителями в рамках сопровождения профессионального самоопределения обучающихся 6-11 </a:t>
            </a:r>
            <a:r>
              <a:rPr lang="ru-RU" sz="2600" i="1" dirty="0" smtClean="0"/>
              <a:t>классов»)</a:t>
            </a:r>
            <a:r>
              <a:rPr lang="en-US" sz="2600" i="1" dirty="0"/>
              <a:t> </a:t>
            </a:r>
            <a:r>
              <a:rPr lang="en-US" sz="2600" i="1" dirty="0">
                <a:hlinkClick r:id="rId3"/>
              </a:rPr>
              <a:t>https://</a:t>
            </a:r>
            <a:r>
              <a:rPr lang="en-US" sz="2600" i="1" dirty="0" smtClean="0">
                <a:hlinkClick r:id="rId3"/>
              </a:rPr>
              <a:t>storage.yandexcloud.net/bvbpublic/profminimum/metod_parents.pdf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4943"/>
            <a:ext cx="8229600" cy="93610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6. ВЗАИМОДЕЙСТВИЕ С РОДИТЕЛЯМИ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n-US" sz="36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1100" r="50787" b="25851"/>
          <a:stretch/>
        </p:blipFill>
        <p:spPr>
          <a:xfrm>
            <a:off x="-236584" y="4318168"/>
            <a:ext cx="4304528" cy="265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Управляющая кнопка: возврат 6">
            <a:hlinkClick r:id="rId5" action="ppaction://hlinksldjump" highlightClick="1"/>
          </p:cNvPr>
          <p:cNvSpPr/>
          <p:nvPr/>
        </p:nvSpPr>
        <p:spPr>
          <a:xfrm>
            <a:off x="7884368" y="5877272"/>
            <a:ext cx="648072" cy="64807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30080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153" y="566936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b="1" dirty="0">
                <a:solidFill>
                  <a:schemeClr val="tx2">
                    <a:lumMod val="75000"/>
                  </a:schemeClr>
                </a:solidFill>
              </a:rPr>
              <a:t>7. ПРОФИЛЬНЫЕ ПРЕДПРОФЕССИОНАЛЬНЫЕ КЛАССЫ</a:t>
            </a:r>
            <a:br>
              <a:rPr lang="ru-RU" sz="40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276872"/>
            <a:ext cx="8436233" cy="454800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АГНИ-классы, </a:t>
            </a:r>
          </a:p>
          <a:p>
            <a:pPr algn="ctr"/>
            <a:r>
              <a:rPr lang="ru-RU" sz="3600" dirty="0" smtClean="0"/>
              <a:t>Аграрные классы, </a:t>
            </a:r>
          </a:p>
          <a:p>
            <a:pPr algn="ctr"/>
            <a:r>
              <a:rPr lang="ru-RU" sz="3600" dirty="0" smtClean="0"/>
              <a:t>IT классы, </a:t>
            </a:r>
          </a:p>
          <a:p>
            <a:pPr algn="ctr"/>
            <a:r>
              <a:rPr lang="ru-RU" sz="3600" dirty="0" smtClean="0"/>
              <a:t>Психолого-педагогические классы и др.</a:t>
            </a:r>
          </a:p>
          <a:p>
            <a:pPr marL="0" indent="0" algn="ctr">
              <a:buNone/>
            </a:pPr>
            <a:endParaRPr lang="ru-RU" sz="3600" dirty="0" smtClean="0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7943769" y="5733256"/>
            <a:ext cx="648072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12930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821" y="404665"/>
            <a:ext cx="8664357" cy="6453336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b="1" dirty="0" smtClean="0"/>
              <a:t>Профильное обучение </a:t>
            </a:r>
            <a:r>
              <a:rPr lang="ru-RU" dirty="0" smtClean="0"/>
              <a:t>- углублённое изучение некоторых предметов (школьникам дают </a:t>
            </a:r>
            <a:r>
              <a:rPr lang="ru-RU" dirty="0"/>
              <a:t>академические знания и </a:t>
            </a:r>
            <a:r>
              <a:rPr lang="ru-RU" dirty="0" smtClean="0"/>
              <a:t>базу). </a:t>
            </a:r>
          </a:p>
          <a:p>
            <a:pPr marL="0" indent="0" algn="r">
              <a:buNone/>
            </a:pPr>
            <a:endParaRPr lang="ru-RU" b="1" dirty="0" smtClean="0"/>
          </a:p>
          <a:p>
            <a:pPr marL="0" indent="0" algn="r">
              <a:buNone/>
            </a:pPr>
            <a:r>
              <a:rPr lang="ru-RU" b="1" dirty="0" smtClean="0"/>
              <a:t>Профильные предпрофессиональное обучение</a:t>
            </a:r>
            <a:r>
              <a:rPr lang="ru-RU" dirty="0" smtClean="0"/>
              <a:t> - включает </a:t>
            </a:r>
            <a:r>
              <a:rPr lang="ru-RU" dirty="0"/>
              <a:t>ещё и практико-ориентированные курсы, которые знакомят детей с будущей </a:t>
            </a:r>
            <a:r>
              <a:rPr lang="ru-RU" dirty="0" smtClean="0"/>
              <a:t>профессией</a:t>
            </a:r>
          </a:p>
          <a:p>
            <a:pPr marL="0" indent="0" algn="r">
              <a:buNone/>
            </a:pPr>
            <a:r>
              <a:rPr lang="ru-RU" dirty="0" smtClean="0"/>
              <a:t>(Предусматривает </a:t>
            </a:r>
            <a:r>
              <a:rPr lang="ru-RU" dirty="0"/>
              <a:t>заключение партнерского соглашения с профессиональными образовательными </a:t>
            </a:r>
            <a:r>
              <a:rPr lang="ru-RU" dirty="0" smtClean="0"/>
              <a:t>организациями)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64949" y="5950059"/>
            <a:ext cx="70649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3337631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Примерный план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17610187"/>
              </p:ext>
            </p:extLst>
          </p:nvPr>
        </p:nvGraphicFramePr>
        <p:xfrm>
          <a:off x="107505" y="1340767"/>
          <a:ext cx="8856986" cy="4867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758"/>
                <a:gridCol w="1122373"/>
                <a:gridCol w="1195571"/>
                <a:gridCol w="1195571"/>
                <a:gridCol w="1195571"/>
                <a:gridCol w="1195571"/>
                <a:gridCol w="1195571"/>
              </a:tblGrid>
              <a:tr h="193175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Уровень</a:t>
                      </a:r>
                      <a:endParaRPr lang="ru-RU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Внеурочная деятельность</a:t>
                      </a:r>
                      <a:endParaRPr lang="ru-RU" dirty="0"/>
                    </a:p>
                  </a:txBody>
                  <a:tcPr marL="36000" marR="3600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Урочная деятельность</a:t>
                      </a:r>
                      <a:endParaRPr lang="ru-RU" dirty="0"/>
                    </a:p>
                  </a:txBody>
                  <a:tcPr marL="36000" marR="3600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Практико-ориентированный модуль</a:t>
                      </a:r>
                      <a:endParaRPr lang="ru-RU" dirty="0"/>
                    </a:p>
                  </a:txBody>
                  <a:tcPr marL="36000" marR="3600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Дополнительное образование</a:t>
                      </a:r>
                      <a:endParaRPr lang="ru-RU" dirty="0"/>
                    </a:p>
                  </a:txBody>
                  <a:tcPr marL="36000" marR="3600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Профобучение</a:t>
                      </a:r>
                      <a:endParaRPr lang="ru-RU" dirty="0"/>
                    </a:p>
                  </a:txBody>
                  <a:tcPr marL="36000" marR="3600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Взаимодействие с родителями</a:t>
                      </a:r>
                      <a:endParaRPr lang="ru-RU" dirty="0"/>
                    </a:p>
                  </a:txBody>
                  <a:tcPr marL="36000" marR="36000" marT="36000" marB="36000" vert="vert270" anchor="ctr"/>
                </a:tc>
              </a:tr>
              <a:tr h="848754">
                <a:tc>
                  <a:txBody>
                    <a:bodyPr/>
                    <a:lstStyle/>
                    <a:p>
                      <a:pPr algn="ctr"/>
                      <a:r>
                        <a:rPr lang="ru-RU" sz="2400" b="1" spc="-13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Базовый</a:t>
                      </a:r>
                      <a:r>
                        <a:rPr lang="en-US" sz="2400" b="1" spc="-13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endParaRPr lang="ru-RU" sz="2400" b="1" spc="-130" baseline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sz="2400" b="1" spc="-13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40 </a:t>
                      </a:r>
                      <a:r>
                        <a:rPr lang="ru-RU" sz="2400" b="1" spc="-13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ч.</a:t>
                      </a:r>
                      <a:endParaRPr lang="ru-RU" sz="2400" b="1" spc="-130" baseline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34</a:t>
                      </a:r>
                      <a:endParaRPr lang="ru-RU" sz="28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4 +</a:t>
                      </a:r>
                      <a:endParaRPr lang="ru-RU" sz="28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-</a:t>
                      </a:r>
                      <a:endParaRPr lang="ru-RU" sz="28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-</a:t>
                      </a:r>
                      <a:endParaRPr lang="ru-RU" sz="28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-</a:t>
                      </a:r>
                      <a:endParaRPr lang="ru-RU" sz="28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2</a:t>
                      </a:r>
                      <a:r>
                        <a:rPr lang="en-US" sz="2800" b="1" dirty="0" smtClean="0"/>
                        <a:t> +</a:t>
                      </a:r>
                      <a:endParaRPr lang="ru-RU" sz="2800" b="1" dirty="0"/>
                    </a:p>
                  </a:txBody>
                  <a:tcPr marL="36000" marR="36000" marT="36000" marB="36000" anchor="ctr"/>
                </a:tc>
              </a:tr>
              <a:tr h="84875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Основной 60 ч.</a:t>
                      </a:r>
                      <a:endParaRPr lang="ru-RU" sz="2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34</a:t>
                      </a:r>
                      <a:endParaRPr lang="ru-RU" sz="28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9 +</a:t>
                      </a:r>
                      <a:endParaRPr lang="ru-RU" sz="28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12 +</a:t>
                      </a:r>
                      <a:endParaRPr lang="ru-RU" sz="28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3 +</a:t>
                      </a:r>
                      <a:endParaRPr lang="ru-RU" sz="28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-</a:t>
                      </a:r>
                      <a:endParaRPr lang="ru-RU" sz="28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2</a:t>
                      </a:r>
                      <a:r>
                        <a:rPr lang="en-US" sz="2800" b="1" dirty="0" smtClean="0"/>
                        <a:t> +</a:t>
                      </a:r>
                      <a:endParaRPr lang="ru-RU" sz="2800" b="1" dirty="0"/>
                    </a:p>
                  </a:txBody>
                  <a:tcPr marL="36000" marR="36000" marT="36000" marB="36000" anchor="ctr"/>
                </a:tc>
              </a:tr>
              <a:tr h="1238640">
                <a:tc>
                  <a:txBody>
                    <a:bodyPr/>
                    <a:lstStyle/>
                    <a:p>
                      <a:pPr algn="ctr" defTabSz="901700"/>
                      <a:r>
                        <a:rPr lang="ru-RU" sz="2400" b="1" spc="-13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Продвинутый 80 ч.</a:t>
                      </a:r>
                      <a:endParaRPr lang="ru-RU" sz="2400" b="1" spc="-130" baseline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34</a:t>
                      </a:r>
                      <a:endParaRPr lang="ru-RU" sz="28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11</a:t>
                      </a:r>
                      <a:r>
                        <a:rPr lang="ru-RU" sz="2800" b="1" baseline="0" dirty="0" smtClean="0"/>
                        <a:t> +</a:t>
                      </a:r>
                      <a:endParaRPr lang="ru-RU" sz="28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18 +</a:t>
                      </a:r>
                      <a:endParaRPr lang="ru-RU" sz="28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3 +</a:t>
                      </a:r>
                      <a:endParaRPr lang="ru-RU" sz="28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10</a:t>
                      </a:r>
                      <a:endParaRPr lang="ru-RU" sz="28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4</a:t>
                      </a:r>
                      <a:r>
                        <a:rPr lang="en-US" sz="2800" b="1" dirty="0" smtClean="0"/>
                        <a:t> +</a:t>
                      </a:r>
                      <a:endParaRPr lang="ru-RU" sz="2800" b="1" dirty="0"/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836838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1714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Мероприятия по уровням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782" t="14951" r="15097" b="5499"/>
          <a:stretch/>
        </p:blipFill>
        <p:spPr>
          <a:xfrm>
            <a:off x="467542" y="836712"/>
            <a:ext cx="8136906" cy="5760640"/>
          </a:xfrm>
        </p:spPr>
      </p:pic>
    </p:spTree>
    <p:extLst>
      <p:ext uri="{BB962C8B-B14F-4D97-AF65-F5344CB8AC3E}">
        <p14:creationId xmlns="" xmlns:p14="http://schemas.microsoft.com/office/powerpoint/2010/main" val="30679927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4" y="0"/>
            <a:ext cx="9126876" cy="7003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029768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Новые подходы к реализации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</a:rPr>
              <a:t>профориентационного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минимума выбор уровня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80709809"/>
              </p:ext>
            </p:extLst>
          </p:nvPr>
        </p:nvGraphicFramePr>
        <p:xfrm>
          <a:off x="179512" y="1772816"/>
          <a:ext cx="8856984" cy="50222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/>
                <a:gridCol w="6048672"/>
              </a:tblGrid>
              <a:tr h="105119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</a:rPr>
                        <a:t>уровень </a:t>
                      </a:r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</a:rPr>
                        <a:t>условия</a:t>
                      </a:r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1129453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базовый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ОО, 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</a:rPr>
                        <a:t>не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 участвующие в проекте «Билет в будущее»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884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основной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ОО, участвующие в проекте «Билет в будущее»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89673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продвинутый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ОО, участвующие в проекте «Билет в будущее» и есть профильный предпрофессиональный класс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924081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08" y="188640"/>
            <a:ext cx="8676964" cy="129614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Новые подходы к реализации </a:t>
            </a:r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</a:rPr>
              <a:t>профориентационного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минимума на 2023/2024 уч. год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023896690"/>
              </p:ext>
            </p:extLst>
          </p:nvPr>
        </p:nvGraphicFramePr>
        <p:xfrm>
          <a:off x="129420" y="1700808"/>
          <a:ext cx="8835069" cy="4824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3207"/>
                <a:gridCol w="3160146"/>
                <a:gridCol w="3671716"/>
              </a:tblGrid>
              <a:tr h="720079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уровень 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Кол-во классов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Распределение по уровням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109102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базовый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6 классов (по одному от параллели из 6, 7, 8, 9, 10, 11 классов);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Все классы по базовому уровню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2543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основной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6 классов (по одному от параллели из 6, 7, 8, 9, 10, 11 классов)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1 класс по основному, а остальные 5 классов по основному или базовому уровню;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5999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продвинутый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6 классов (по одному от параллели из 6, 7, 8, 9, 10, 11 классов).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1 класс по продвинутому, а остальные 5 классов по продвинутому, основному или базовому уровню.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806168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964488" cy="640871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4200" b="1" dirty="0" smtClean="0">
                <a:solidFill>
                  <a:schemeClr val="tx2">
                    <a:lumMod val="50000"/>
                  </a:schemeClr>
                </a:solidFill>
              </a:rPr>
              <a:t>Внедрение единой модели профориентации</a:t>
            </a:r>
          </a:p>
          <a:p>
            <a:endParaRPr lang="ru-RU" sz="2800" b="1" dirty="0" smtClean="0"/>
          </a:p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Письмо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МП РФ № АБ-2324/05 от 01.06.2023 г.    «О внедрении Единой модели профессиональной ориентации»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Методические рекомендации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по реализации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профориентационного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минимума для образовательных организаций российской федерации, реализующих образовательные программы основного общего и среднего общего образования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Приказ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РТ от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23.08.2023 №под-1484/23 «Об утверждении перечня общеобразовательных организаций, планирующих реализацию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профориентационного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минимума в 2023-2024 году»</a:t>
            </a:r>
          </a:p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Управления образования от 31.08.2023 №745«О реализации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профориентационного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минимума в общеобразовательных учреждениях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Азнакаевского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муниципального района в 2023-2024 году»</a:t>
            </a:r>
          </a:p>
          <a:p>
            <a:pPr>
              <a:buNone/>
            </a:pPr>
            <a:r>
              <a:rPr lang="ru-RU" sz="3100" dirty="0" smtClean="0"/>
              <a:t> </a:t>
            </a:r>
          </a:p>
          <a:p>
            <a:endParaRPr lang="ru-RU" dirty="0" smtClean="0"/>
          </a:p>
          <a:p>
            <a:endParaRPr lang="ru-RU" sz="26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220757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Цель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профориентационного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минимума 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2405728"/>
            <a:ext cx="8820472" cy="36155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– </a:t>
            </a:r>
            <a:r>
              <a:rPr lang="ru-RU" sz="3600" dirty="0" smtClean="0"/>
              <a:t>формирование </a:t>
            </a:r>
            <a:r>
              <a:rPr lang="ru-RU" sz="3600" dirty="0"/>
              <a:t>единого </a:t>
            </a:r>
            <a:r>
              <a:rPr lang="ru-RU" sz="3600" dirty="0" err="1"/>
              <a:t>профориентационного</a:t>
            </a:r>
            <a:r>
              <a:rPr lang="ru-RU" sz="3600" dirty="0"/>
              <a:t> пространства в </a:t>
            </a:r>
            <a:r>
              <a:rPr lang="ru-RU" sz="3600" dirty="0" smtClean="0"/>
              <a:t>системе общего </a:t>
            </a:r>
            <a:r>
              <a:rPr lang="ru-RU" sz="3600" dirty="0"/>
              <a:t>образования Российской Федерации, обеспечивающего </a:t>
            </a:r>
            <a:r>
              <a:rPr lang="ru-RU" sz="3600" dirty="0" smtClean="0"/>
              <a:t>готовность выпускников </a:t>
            </a:r>
            <a:r>
              <a:rPr lang="ru-RU" sz="3600" dirty="0"/>
              <a:t>общеобразовательных организаций к </a:t>
            </a:r>
            <a:r>
              <a:rPr lang="ru-RU" sz="3600" dirty="0" smtClean="0"/>
              <a:t>профессиональному самоопределению</a:t>
            </a:r>
            <a:r>
              <a:rPr lang="ru-RU" sz="36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6162505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632" y="0"/>
            <a:ext cx="8229600" cy="673371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Задачи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7504" y="673371"/>
            <a:ext cx="9036496" cy="6428037"/>
          </a:xfrm>
        </p:spPr>
        <p:txBody>
          <a:bodyPr>
            <a:normAutofit lnSpcReduction="10000"/>
          </a:bodyPr>
          <a:lstStyle/>
          <a:p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Развитие </a:t>
            </a:r>
            <a:r>
              <a:rPr lang="ru-RU" b="1" dirty="0"/>
              <a:t>нормативно-правового</a:t>
            </a:r>
            <a:r>
              <a:rPr lang="ru-RU" dirty="0"/>
              <a:t> </a:t>
            </a:r>
            <a:r>
              <a:rPr lang="ru-RU" dirty="0" smtClean="0"/>
              <a:t>обеспечения; </a:t>
            </a:r>
          </a:p>
          <a:p>
            <a:r>
              <a:rPr lang="ru-RU" dirty="0" smtClean="0"/>
              <a:t>Разработка </a:t>
            </a:r>
            <a:r>
              <a:rPr lang="ru-RU" b="1" dirty="0" smtClean="0"/>
              <a:t>содержательного </a:t>
            </a:r>
            <a:r>
              <a:rPr lang="ru-RU" b="1" dirty="0"/>
              <a:t>наполнения </a:t>
            </a:r>
            <a:r>
              <a:rPr lang="ru-RU" dirty="0"/>
              <a:t>профориентационной </a:t>
            </a:r>
            <a:r>
              <a:rPr lang="ru-RU" dirty="0" smtClean="0"/>
              <a:t>работы; </a:t>
            </a:r>
          </a:p>
          <a:p>
            <a:r>
              <a:rPr lang="ru-RU" dirty="0" smtClean="0"/>
              <a:t>Систематизация </a:t>
            </a:r>
            <a:r>
              <a:rPr lang="ru-RU" dirty="0"/>
              <a:t>и </a:t>
            </a:r>
            <a:r>
              <a:rPr lang="ru-RU" b="1" dirty="0"/>
              <a:t>обогащение инструментами и практиками</a:t>
            </a:r>
            <a:r>
              <a:rPr lang="ru-RU" dirty="0"/>
              <a:t> </a:t>
            </a:r>
            <a:r>
              <a:rPr lang="ru-RU" dirty="0" smtClean="0"/>
              <a:t>моделей ПО;</a:t>
            </a:r>
          </a:p>
          <a:p>
            <a:r>
              <a:rPr lang="ru-RU" dirty="0" smtClean="0"/>
              <a:t>Повышение </a:t>
            </a:r>
            <a:r>
              <a:rPr lang="ru-RU" b="1" dirty="0"/>
              <a:t>квалификации </a:t>
            </a:r>
            <a:r>
              <a:rPr lang="ru-RU" b="1" dirty="0" smtClean="0"/>
              <a:t>специалистов</a:t>
            </a:r>
            <a:r>
              <a:rPr lang="ru-RU" dirty="0"/>
              <a:t>, осуществляющих </a:t>
            </a:r>
            <a:r>
              <a:rPr lang="ru-RU" dirty="0" smtClean="0"/>
              <a:t>ПО; </a:t>
            </a:r>
          </a:p>
          <a:p>
            <a:r>
              <a:rPr lang="ru-RU" dirty="0" smtClean="0"/>
              <a:t>Взаимодействие с </a:t>
            </a:r>
            <a:r>
              <a:rPr lang="ru-RU" b="1" dirty="0" smtClean="0"/>
              <a:t>профессиональными образовательными организациями</a:t>
            </a:r>
            <a:r>
              <a:rPr lang="ru-RU" dirty="0" smtClean="0"/>
              <a:t>, работодателями, родительским сообществам;</a:t>
            </a:r>
          </a:p>
          <a:p>
            <a:r>
              <a:rPr lang="ru-RU" dirty="0" smtClean="0"/>
              <a:t>Поддержка </a:t>
            </a:r>
            <a:r>
              <a:rPr lang="ru-RU" dirty="0"/>
              <a:t>обучающихся </a:t>
            </a:r>
            <a:r>
              <a:rPr lang="ru-RU" b="1" dirty="0"/>
              <a:t>“группы риска</a:t>
            </a:r>
            <a:r>
              <a:rPr lang="ru-RU" b="1" dirty="0" smtClean="0"/>
              <a:t>”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346097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2967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Методические рекомендации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разработаны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в соответствии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1113328"/>
            <a:ext cx="9144000" cy="584177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Федеральным </a:t>
            </a:r>
            <a:r>
              <a:rPr lang="ru-RU" dirty="0"/>
              <a:t>законом от 29.12.2012 № 273-ФЗ </a:t>
            </a:r>
            <a:r>
              <a:rPr lang="ru-RU" b="1" dirty="0"/>
              <a:t>“Об образовании в Российской Федерации”</a:t>
            </a:r>
            <a:r>
              <a:rPr lang="ru-RU" dirty="0"/>
              <a:t> (ред. от 01.03.2020) (п.2 ст.42; п.3 ст.66; п.1 ст. 75); </a:t>
            </a:r>
            <a:endParaRPr lang="en-US" dirty="0" smtClean="0"/>
          </a:p>
          <a:p>
            <a:r>
              <a:rPr lang="ru-RU" dirty="0" smtClean="0"/>
              <a:t>Федеральным </a:t>
            </a:r>
            <a:r>
              <a:rPr lang="ru-RU" dirty="0"/>
              <a:t>законом от 31.07.2020 N 304-ФЗ </a:t>
            </a:r>
            <a:r>
              <a:rPr lang="ru-RU" b="1" dirty="0"/>
              <a:t>“О внесении изменений в </a:t>
            </a:r>
            <a:r>
              <a:rPr lang="ru-RU" dirty="0"/>
              <a:t>Федеральный закон “Об образовании в Российской Федерации” по вопросам воспитания обучающихся, во исполнение поручений Президента РФ Пр-328 п.1 от 23.02.2018 года, Пр-2182 от 20.12.2020 года”; </a:t>
            </a:r>
            <a:endParaRPr lang="en-US" dirty="0" smtClean="0"/>
          </a:p>
          <a:p>
            <a:r>
              <a:rPr lang="ru-RU" dirty="0"/>
              <a:t>П</a:t>
            </a:r>
            <a:r>
              <a:rPr lang="ru-RU" dirty="0" smtClean="0"/>
              <a:t>исьмом </a:t>
            </a:r>
            <a:r>
              <a:rPr lang="ru-RU" dirty="0"/>
              <a:t>Министерства просвещения РФ от 5 июля 2022 г. № </a:t>
            </a:r>
            <a:r>
              <a:rPr lang="ru-RU" b="1" dirty="0"/>
              <a:t>ТВ-1290/03 "О направлении методических рекомендаций"; </a:t>
            </a:r>
            <a:endParaRPr lang="ru-RU" b="1" dirty="0" smtClean="0"/>
          </a:p>
          <a:p>
            <a:r>
              <a:rPr lang="ru-RU" dirty="0" smtClean="0"/>
              <a:t>Примерной </a:t>
            </a:r>
            <a:r>
              <a:rPr lang="ru-RU" dirty="0"/>
              <a:t>рабочей </a:t>
            </a:r>
            <a:r>
              <a:rPr lang="ru-RU" b="1" dirty="0"/>
              <a:t>программой воспитания </a:t>
            </a:r>
            <a:r>
              <a:rPr lang="ru-RU" dirty="0"/>
              <a:t>для общеобразовательных организаций (одобрена решением федерального учебно-методического объединения по общему образованию, протокол от 23 июня 2022 г. № 3/22</a:t>
            </a:r>
            <a:r>
              <a:rPr lang="ru-RU" dirty="0" smtClean="0"/>
              <a:t>);</a:t>
            </a:r>
          </a:p>
          <a:p>
            <a:r>
              <a:rPr lang="ru-RU" dirty="0" smtClean="0"/>
              <a:t>Федеральными </a:t>
            </a:r>
            <a:r>
              <a:rPr lang="ru-RU" b="1" dirty="0"/>
              <a:t>государственными образовательными стандартами </a:t>
            </a:r>
            <a:r>
              <a:rPr lang="ru-RU" dirty="0"/>
              <a:t>основного общего образования (Приказ от 17.12.2010 №1897 в ред. от 08.11.2022) и среднего общего образования (Приказ от 17.05.2012 №413 в ред. от 12.08.2022); </a:t>
            </a:r>
            <a:endParaRPr lang="ru-RU" dirty="0" smtClean="0"/>
          </a:p>
          <a:p>
            <a:r>
              <a:rPr lang="ru-RU" dirty="0" smtClean="0"/>
              <a:t>Программой </a:t>
            </a:r>
            <a:r>
              <a:rPr lang="ru-RU" b="1" dirty="0"/>
              <a:t>курса внеурочной деятельности «Билет в будущее</a:t>
            </a:r>
            <a:r>
              <a:rPr lang="ru-RU" dirty="0"/>
              <a:t>» (одобрена решением федерального учебно-методического объединения по общему образованию, протокол от 29 сентября 2022 г. № 7/22</a:t>
            </a:r>
            <a:r>
              <a:rPr lang="ru-RU" dirty="0" smtClean="0"/>
              <a:t>);</a:t>
            </a:r>
          </a:p>
          <a:p>
            <a:r>
              <a:rPr lang="ru-RU" dirty="0" smtClean="0"/>
              <a:t>Примерной </a:t>
            </a:r>
            <a:r>
              <a:rPr lang="ru-RU" dirty="0"/>
              <a:t>рабочей программой </a:t>
            </a:r>
            <a:r>
              <a:rPr lang="ru-RU" b="1" dirty="0"/>
              <a:t>курса внеурочной деятельности «Профориентация» </a:t>
            </a:r>
            <a:r>
              <a:rPr lang="ru-RU" dirty="0"/>
              <a:t>(Одобрена решением федерального учебно-методического объединения по общему образованию, протокол 5/22 от 25.08.2022 г.) </a:t>
            </a:r>
          </a:p>
        </p:txBody>
      </p:sp>
    </p:spTree>
    <p:extLst>
      <p:ext uri="{BB962C8B-B14F-4D97-AF65-F5344CB8AC3E}">
        <p14:creationId xmlns="" xmlns:p14="http://schemas.microsoft.com/office/powerpoint/2010/main" val="596330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90192"/>
            <a:ext cx="7715200" cy="1143000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Профминимум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7504" y="1340768"/>
            <a:ext cx="8579296" cy="5256584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универсальный </a:t>
            </a:r>
            <a:r>
              <a:rPr lang="ru-RU" b="1" dirty="0"/>
              <a:t>набор практик и инструментов</a:t>
            </a:r>
            <a:r>
              <a:rPr lang="ru-RU" dirty="0"/>
              <a:t> для проведения мероприятий по профессиональной </a:t>
            </a:r>
            <a:r>
              <a:rPr lang="ru-RU" dirty="0" smtClean="0"/>
              <a:t>ориентации учащихся</a:t>
            </a:r>
          </a:p>
          <a:p>
            <a:r>
              <a:rPr lang="ru-RU" b="1" dirty="0" smtClean="0"/>
              <a:t>ключевой элемент </a:t>
            </a:r>
            <a:r>
              <a:rPr lang="ru-RU" dirty="0"/>
              <a:t>единой модели профориентации для школьников, определенной в письме Министерства просвещения № 05-848. </a:t>
            </a:r>
            <a:endParaRPr lang="ru-RU" dirty="0" smtClean="0"/>
          </a:p>
          <a:p>
            <a:r>
              <a:rPr lang="ru-RU" b="1" dirty="0" smtClean="0"/>
              <a:t>единая </a:t>
            </a:r>
            <a:r>
              <a:rPr lang="ru-RU" b="1" dirty="0"/>
              <a:t>модель </a:t>
            </a:r>
            <a:r>
              <a:rPr lang="ru-RU" dirty="0"/>
              <a:t>профориентации направлена на эффективный выбор будущей профессиональной траектории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разработан для учащихся </a:t>
            </a:r>
            <a:r>
              <a:rPr lang="ru-RU" b="1" dirty="0" smtClean="0"/>
              <a:t>6-11 классов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60855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chemeClr val="tx2">
                    <a:lumMod val="75000"/>
                  </a:schemeClr>
                </a:solidFill>
              </a:rPr>
              <a:t>Профминимум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включает три уровня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00187567"/>
              </p:ext>
            </p:extLst>
          </p:nvPr>
        </p:nvGraphicFramePr>
        <p:xfrm>
          <a:off x="395536" y="1707834"/>
          <a:ext cx="8291264" cy="4840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5632"/>
                <a:gridCol w="4145632"/>
              </a:tblGrid>
              <a:tr h="1210078"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solidFill>
                            <a:schemeClr val="tx1"/>
                          </a:solidFill>
                        </a:rPr>
                        <a:t>уровень</a:t>
                      </a:r>
                      <a:endParaRPr lang="ru-RU" sz="4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solidFill>
                            <a:schemeClr val="tx1"/>
                          </a:solidFill>
                        </a:rPr>
                        <a:t>кол-во часов</a:t>
                      </a:r>
                      <a:endParaRPr lang="ru-RU" sz="4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1210078"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/>
                        <a:t>базовый 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solidFill>
                            <a:schemeClr val="tx1"/>
                          </a:solidFill>
                        </a:rPr>
                        <a:t>40 часов </a:t>
                      </a:r>
                      <a:endParaRPr lang="ru-RU" sz="4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210078"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/>
                        <a:t>основной 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/>
                        <a:t>60 часов </a:t>
                      </a:r>
                      <a:endParaRPr lang="ru-RU" sz="4800" dirty="0"/>
                    </a:p>
                  </a:txBody>
                  <a:tcPr/>
                </a:tc>
              </a:tr>
              <a:tr h="1210078"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/>
                        <a:t>продвинутый</a:t>
                      </a:r>
                      <a:r>
                        <a:rPr lang="ru-RU" sz="4800" dirty="0" smtClean="0"/>
                        <a:t> 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/>
                        <a:t>80 часов </a:t>
                      </a:r>
                      <a:endParaRPr lang="ru-RU" sz="4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189478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-99392"/>
            <a:ext cx="77152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Цель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профминимума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по уровням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94230678"/>
              </p:ext>
            </p:extLst>
          </p:nvPr>
        </p:nvGraphicFramePr>
        <p:xfrm>
          <a:off x="26344" y="836712"/>
          <a:ext cx="9144000" cy="615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3848"/>
                <a:gridCol w="5940152"/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tx1"/>
                          </a:solidFill>
                        </a:rPr>
                        <a:t>уровень</a:t>
                      </a:r>
                      <a:endParaRPr lang="ru-RU" sz="4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tx1"/>
                          </a:solidFill>
                        </a:rPr>
                        <a:t>цель</a:t>
                      </a:r>
                      <a:endParaRPr lang="ru-RU" sz="4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1735700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базовый </a:t>
                      </a:r>
                      <a:endParaRPr lang="ru-RU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800" b="1" dirty="0" smtClean="0">
                          <a:solidFill>
                            <a:schemeClr val="tx1"/>
                          </a:solidFill>
                        </a:rPr>
                        <a:t>активизация 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профессионального самоопределения обучающихся, формирование 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</a:rPr>
                        <a:t>основ 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карьерной грамотности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323839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основной </a:t>
                      </a:r>
                      <a:endParaRPr lang="ru-RU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формирование</a:t>
                      </a:r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готовности к профессиональному самоопределению (ГПС)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147561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продвинутый</a:t>
                      </a:r>
                      <a:r>
                        <a:rPr lang="ru-RU" sz="4000" dirty="0" smtClean="0"/>
                        <a:t> </a:t>
                      </a:r>
                      <a:endParaRPr lang="ru-RU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формирование</a:t>
                      </a:r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готовности к профессиональному самоопределению с использованием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формата профильных предпрофессиональных </a:t>
                      </a:r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классов</a:t>
                      </a:r>
                      <a:endParaRPr lang="ru-RU" sz="4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1683532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2615</TotalTime>
  <Words>1321</Words>
  <Application>Microsoft Office PowerPoint</Application>
  <PresentationFormat>Экран (4:3)</PresentationFormat>
  <Paragraphs>193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Единая модель профориентационной работы в образовательных организациях (Профориентационный минимум)</vt:lpstr>
      <vt:lpstr>Слайд 2</vt:lpstr>
      <vt:lpstr>Слайд 3</vt:lpstr>
      <vt:lpstr>Цель профориентационного  минимума </vt:lpstr>
      <vt:lpstr> Задачи</vt:lpstr>
      <vt:lpstr>Методические рекомендации разработаны в соответствии </vt:lpstr>
      <vt:lpstr>Профминимум</vt:lpstr>
      <vt:lpstr>Профминимум включает три уровня </vt:lpstr>
      <vt:lpstr>Цель профминимума по уровням</vt:lpstr>
      <vt:lpstr>Задачи профминимума по уровням</vt:lpstr>
      <vt:lpstr>Организационные и методические условия </vt:lpstr>
      <vt:lpstr>Ключевые направления профминимума </vt:lpstr>
      <vt:lpstr>1. УРОЧНАЯ ДЕЯТЕЛЬНОСТЬ  </vt:lpstr>
      <vt:lpstr>Слайд 14</vt:lpstr>
      <vt:lpstr>2. ВНЕУРОЧНАЯ ДЕЯТЕЛЬНОСТЬ  </vt:lpstr>
      <vt:lpstr>Слайд 16</vt:lpstr>
      <vt:lpstr>Слайд 17</vt:lpstr>
      <vt:lpstr>3. Практико-ориентированный модуль</vt:lpstr>
      <vt:lpstr>4. ДОПОЛНИТЕЛЬНОЕ ОБРАЗОВАНИЕ</vt:lpstr>
      <vt:lpstr>5. ПРОФОБУЧЕНИЕ  </vt:lpstr>
      <vt:lpstr>6. ВЗАИМОДЕЙСТВИЕ С РОДИТЕЛЯМИ </vt:lpstr>
      <vt:lpstr> 7. ПРОФИЛЬНЫЕ ПРЕДПРОФЕССИОНАЛЬНЫЕ КЛАССЫ </vt:lpstr>
      <vt:lpstr>Слайд 23</vt:lpstr>
      <vt:lpstr>Примерный план</vt:lpstr>
      <vt:lpstr>Мероприятия по уровням</vt:lpstr>
      <vt:lpstr>Слайд 26</vt:lpstr>
      <vt:lpstr>Новые подходы к реализации профориентационного минимума выбор уровня</vt:lpstr>
      <vt:lpstr>Новые подходы к реализации профориентационного минимума на 2023/2024 уч. год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Пофориентационный минимум</dc:title>
  <dc:creator>Ольга</dc:creator>
  <cp:lastModifiedBy>User</cp:lastModifiedBy>
  <cp:revision>159</cp:revision>
  <cp:lastPrinted>2023-08-23T07:04:34Z</cp:lastPrinted>
  <dcterms:created xsi:type="dcterms:W3CDTF">2023-07-04T08:15:58Z</dcterms:created>
  <dcterms:modified xsi:type="dcterms:W3CDTF">2023-09-20T10:44:35Z</dcterms:modified>
</cp:coreProperties>
</file>